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70" r:id="rId12"/>
    <p:sldId id="258" r:id="rId13"/>
    <p:sldId id="260" r:id="rId14"/>
    <p:sldId id="266" r:id="rId15"/>
    <p:sldId id="267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2B0127-2CEC-4799-8A7F-94518FCB4E8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997658-EB5D-4267-8A86-51D7437F4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Grammar Unit 2:</a:t>
            </a:r>
            <a:br>
              <a:rPr smtClean="0"/>
            </a:br>
            <a:r>
              <a:rPr smtClean="0"/>
              <a:t>The Parts of a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Write out </a:t>
            </a:r>
            <a:r>
              <a:rPr lang="en-US" dirty="0" smtClean="0"/>
              <a:t>the complete predicate for each sentence.</a:t>
            </a:r>
          </a:p>
          <a:p>
            <a:r>
              <a:rPr lang="en-US" u="sng" dirty="0" smtClean="0"/>
              <a:t>Underline </a:t>
            </a:r>
            <a:r>
              <a:rPr lang="en-US" dirty="0" smtClean="0"/>
              <a:t>the simple predicate.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bird’s feathers were long and colorful.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went to lunch with </a:t>
            </a:r>
            <a:r>
              <a:rPr lang="en-US" dirty="0" err="1" smtClean="0"/>
              <a:t>Amar</a:t>
            </a:r>
            <a:r>
              <a:rPr lang="en-US" dirty="0" smtClean="0"/>
              <a:t> and his friend today.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Daniel can come with us to the movie.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bird’s feathers </a:t>
            </a:r>
            <a:r>
              <a:rPr lang="en-US" b="1" u="sng" dirty="0" smtClean="0"/>
              <a:t>were </a:t>
            </a:r>
            <a:r>
              <a:rPr lang="en-US" b="1" dirty="0" smtClean="0"/>
              <a:t>long and colorful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b="1" u="sng" dirty="0" smtClean="0"/>
              <a:t>went</a:t>
            </a:r>
            <a:r>
              <a:rPr lang="en-US" b="1" dirty="0" smtClean="0"/>
              <a:t> to lunch with </a:t>
            </a:r>
            <a:r>
              <a:rPr lang="en-US" b="1" dirty="0" err="1" smtClean="0"/>
              <a:t>Amar</a:t>
            </a:r>
            <a:r>
              <a:rPr lang="en-US" b="1" dirty="0" smtClean="0"/>
              <a:t> and his friend today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Daniel </a:t>
            </a:r>
            <a:r>
              <a:rPr lang="en-US" b="1" u="sng" dirty="0" smtClean="0"/>
              <a:t>can come</a:t>
            </a:r>
            <a:r>
              <a:rPr lang="en-US" b="1" dirty="0" smtClean="0"/>
              <a:t> with us to the movie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word or word group that is capitalized and punctuated as a sentence but that does not contain both a subject and a verb(predicate) or that does not express a complete thought.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magazine’s essay contest for the tenth-grade American history students.</a:t>
            </a:r>
          </a:p>
          <a:p>
            <a:pPr lvl="2"/>
            <a:r>
              <a:rPr lang="en-US" b="1" dirty="0" smtClean="0"/>
              <a:t>Sentence fragment: Does not contain a verb</a:t>
            </a:r>
          </a:p>
          <a:p>
            <a:pPr lvl="1"/>
            <a:r>
              <a:rPr lang="en-US" dirty="0" smtClean="0"/>
              <a:t>The magazine’s essay </a:t>
            </a:r>
            <a:r>
              <a:rPr lang="en-US" u="sng" dirty="0" smtClean="0"/>
              <a:t>contest</a:t>
            </a:r>
            <a:r>
              <a:rPr lang="en-US" dirty="0" smtClean="0"/>
              <a:t> for the tenth-grade American history students </a:t>
            </a:r>
            <a:r>
              <a:rPr lang="en-US" b="1" dirty="0" smtClean="0"/>
              <a:t>resulted </a:t>
            </a:r>
            <a:r>
              <a:rPr lang="en-US" dirty="0" smtClean="0"/>
              <a:t>in increased school spirit. </a:t>
            </a:r>
          </a:p>
          <a:p>
            <a:pPr lvl="2"/>
            <a:r>
              <a:rPr lang="en-US" b="1" dirty="0" smtClean="0"/>
              <a:t>Sentence!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Was chosen as the best one from over two thousand entries.</a:t>
            </a:r>
          </a:p>
          <a:p>
            <a:pPr lvl="1"/>
            <a:r>
              <a:rPr lang="en-US" b="1" dirty="0" smtClean="0"/>
              <a:t>Fragment: No subject</a:t>
            </a:r>
          </a:p>
          <a:p>
            <a:r>
              <a:rPr lang="en-US" dirty="0" smtClean="0"/>
              <a:t>Her essay was chosen as the best one from over two thousand entries.</a:t>
            </a:r>
          </a:p>
          <a:p>
            <a:pPr lvl="1"/>
            <a:r>
              <a:rPr lang="en-US" b="1" dirty="0" smtClean="0"/>
              <a:t>Sentence: Subject- essay; Verb- was chosen</a:t>
            </a:r>
          </a:p>
          <a:p>
            <a:r>
              <a:rPr lang="en-US" dirty="0" smtClean="0"/>
              <a:t>When the judges announced the winner.</a:t>
            </a:r>
          </a:p>
          <a:p>
            <a:pPr lvl="1"/>
            <a:r>
              <a:rPr lang="en-US" b="1" dirty="0" smtClean="0"/>
              <a:t>Fragment: Not a complete thought</a:t>
            </a:r>
          </a:p>
          <a:p>
            <a:r>
              <a:rPr lang="en-US" dirty="0" smtClean="0"/>
              <a:t>When the judges announced the winner, </a:t>
            </a:r>
            <a:r>
              <a:rPr lang="en-US" u="sng" dirty="0" smtClean="0"/>
              <a:t>everyone</a:t>
            </a:r>
            <a:r>
              <a:rPr lang="en-US" dirty="0" smtClean="0"/>
              <a:t> </a:t>
            </a:r>
            <a:r>
              <a:rPr lang="en-US" b="1" dirty="0" smtClean="0"/>
              <a:t>applauded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Sentence!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Determine if each statement below is a fragment or expresses a complete thought: 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your parents think today’s fashions are weird.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Layers very common in medieval clothing.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clothes were edged and lined in fur.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later Middle Ages, women wore jeweled metal nets over their coiled braids.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your parents think today’s fashions are weird.</a:t>
            </a:r>
          </a:p>
          <a:p>
            <a:pPr marL="788670" lvl="1" indent="-514350">
              <a:buNone/>
            </a:pPr>
            <a:r>
              <a:rPr lang="en-US" dirty="0" smtClean="0"/>
              <a:t>	</a:t>
            </a:r>
            <a:r>
              <a:rPr lang="en-US" b="1" dirty="0" smtClean="0"/>
              <a:t>Fragment: </a:t>
            </a:r>
            <a:r>
              <a:rPr lang="en-US" dirty="0" smtClean="0"/>
              <a:t>Does not express a complete thought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Layers very common in medieval clothing.</a:t>
            </a:r>
          </a:p>
          <a:p>
            <a:pPr marL="788670" lvl="1" indent="-514350">
              <a:buNone/>
            </a:pPr>
            <a:r>
              <a:rPr lang="en-US" dirty="0" smtClean="0"/>
              <a:t> 	</a:t>
            </a:r>
            <a:r>
              <a:rPr lang="en-US" b="1" dirty="0" smtClean="0"/>
              <a:t>Fragment: </a:t>
            </a:r>
            <a:r>
              <a:rPr lang="en-US" dirty="0" smtClean="0"/>
              <a:t>Does not contain a verb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clothes were edged and lined in fur.</a:t>
            </a:r>
          </a:p>
          <a:p>
            <a:pPr marL="514350" indent="-514350">
              <a:buNone/>
            </a:pPr>
            <a:r>
              <a:rPr lang="en-US" dirty="0" smtClean="0"/>
              <a:t>	    </a:t>
            </a:r>
            <a:r>
              <a:rPr lang="en-US" sz="2400" b="1" dirty="0" smtClean="0"/>
              <a:t>Fragment: </a:t>
            </a:r>
            <a:r>
              <a:rPr lang="en-US" sz="2400" dirty="0" smtClean="0"/>
              <a:t>Does not express a complete thought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later Middle Ages, </a:t>
            </a:r>
            <a:r>
              <a:rPr lang="en-US" u="sng" dirty="0" smtClean="0"/>
              <a:t>women</a:t>
            </a:r>
            <a:r>
              <a:rPr lang="en-US" dirty="0" smtClean="0"/>
              <a:t> </a:t>
            </a:r>
            <a:r>
              <a:rPr lang="en-US" b="1" dirty="0" smtClean="0"/>
              <a:t>wore</a:t>
            </a:r>
            <a:r>
              <a:rPr lang="en-US" dirty="0" smtClean="0"/>
              <a:t> jeweled metal nets over their coiled braids.</a:t>
            </a:r>
          </a:p>
          <a:p>
            <a:pPr marL="514350" indent="-514350">
              <a:buNone/>
            </a:pPr>
            <a:r>
              <a:rPr lang="en-US" dirty="0" smtClean="0"/>
              <a:t>		Sentence!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Independent Clause</a:t>
            </a:r>
          </a:p>
          <a:p>
            <a:pPr lvl="1">
              <a:defRPr/>
            </a:pPr>
            <a:r>
              <a:rPr lang="en-US" dirty="0" smtClean="0"/>
              <a:t>An independent (or main) clause expresses a complete thought and can stand by itself as a sentence.</a:t>
            </a:r>
          </a:p>
          <a:p>
            <a:pPr lvl="1">
              <a:buNone/>
              <a:defRPr/>
            </a:pPr>
            <a:r>
              <a:rPr lang="en-US" dirty="0" smtClean="0"/>
              <a:t>They can be joined by a comma and a coordinating conjunction (FANBOYS), a semicolon, or a semicolon followed by a conjunctive adverb or transitional expression and a comma.</a:t>
            </a:r>
          </a:p>
          <a:p>
            <a:pPr lvl="1">
              <a:buNone/>
              <a:defRPr/>
            </a:pPr>
            <a:endParaRPr lang="en-US" dirty="0" smtClean="0"/>
          </a:p>
          <a:p>
            <a:pPr lvl="1">
              <a:buNone/>
              <a:defRPr/>
            </a:pPr>
            <a:r>
              <a:rPr lang="en-US" u="sng" dirty="0" smtClean="0"/>
              <a:t>The outfielders missed easy fly balls</a:t>
            </a:r>
            <a:r>
              <a:rPr lang="en-US" b="1" dirty="0" smtClean="0"/>
              <a:t>, and </a:t>
            </a:r>
            <a:r>
              <a:rPr lang="en-US" u="sng" dirty="0" smtClean="0"/>
              <a:t>the infielders were throwing wildly</a:t>
            </a:r>
            <a:r>
              <a:rPr lang="en-US" dirty="0" smtClean="0"/>
              <a:t>.</a:t>
            </a:r>
          </a:p>
          <a:p>
            <a:pPr lvl="1">
              <a:buNone/>
              <a:defRPr/>
            </a:pPr>
            <a:r>
              <a:rPr lang="en-US" u="sng" dirty="0" smtClean="0"/>
              <a:t>The outfielders missed easy fly balls; the infielders were throwing wildly.</a:t>
            </a:r>
          </a:p>
          <a:p>
            <a:pPr lvl="1">
              <a:buNone/>
              <a:defRPr/>
            </a:pPr>
            <a:r>
              <a:rPr lang="en-US" u="sng" dirty="0" smtClean="0"/>
              <a:t>The outfielders missed easy flay balls; moreover, the infielders were throwing wildly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Subordinate Clause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A subordinate (or dependent) clause does not express a complete thought and cannot stand alone as a sentence.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The woman </a:t>
            </a:r>
            <a:r>
              <a:rPr lang="en-US" u="sng" dirty="0" smtClean="0"/>
              <a:t>whom we spoke to yesterday </a:t>
            </a:r>
            <a:r>
              <a:rPr lang="en-US" dirty="0" smtClean="0"/>
              <a:t>told us about sources of financial aid for college applicants.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Some scholarships are still available </a:t>
            </a:r>
            <a:r>
              <a:rPr lang="en-US" u="sng" dirty="0" smtClean="0"/>
              <a:t>because no students have applied for them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with independent/dependent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en-US" dirty="0" smtClean="0"/>
              <a:t>Read the following sentences.  Then, identify each italicized clause as independent or subordinate.</a:t>
            </a:r>
          </a:p>
          <a:p>
            <a:pPr>
              <a:buNone/>
              <a:defRPr/>
            </a:pPr>
            <a:endParaRPr lang="en-US" dirty="0" smtClean="0"/>
          </a:p>
          <a:p>
            <a:pPr marL="514350" indent="-514350">
              <a:buNone/>
              <a:defRPr/>
            </a:pPr>
            <a:r>
              <a:rPr lang="en-US" i="1" dirty="0" smtClean="0"/>
              <a:t>1. Whenever I think of Barbara Jordan</a:t>
            </a:r>
            <a:r>
              <a:rPr lang="en-US" dirty="0" smtClean="0"/>
              <a:t>, I imagine her as she looks in a picture taken at my mother’s college graduation.</a:t>
            </a:r>
          </a:p>
          <a:p>
            <a:pPr marL="514350" indent="-514350">
              <a:buNone/>
              <a:defRPr/>
            </a:pPr>
            <a:r>
              <a:rPr lang="en-US" b="1" dirty="0" smtClean="0"/>
              <a:t>subordinate</a:t>
            </a:r>
          </a:p>
          <a:p>
            <a:pPr marL="514350" indent="-514350">
              <a:buNone/>
              <a:defRPr/>
            </a:pPr>
            <a:endParaRPr lang="en-US" dirty="0" smtClean="0"/>
          </a:p>
          <a:p>
            <a:pPr marL="514350" indent="-514350">
              <a:buNone/>
              <a:defRPr/>
            </a:pPr>
            <a:r>
              <a:rPr lang="en-US" dirty="0" smtClean="0"/>
              <a:t>2. According to my mother, </a:t>
            </a:r>
            <a:r>
              <a:rPr lang="en-US" i="1" dirty="0" smtClean="0"/>
              <a:t>Jordan spoke eloquently about the importance of values in our society</a:t>
            </a:r>
            <a:r>
              <a:rPr lang="en-US" dirty="0" smtClean="0"/>
              <a:t>.</a:t>
            </a:r>
          </a:p>
          <a:p>
            <a:pPr marL="514350" indent="-514350">
              <a:buNone/>
              <a:defRPr/>
            </a:pPr>
            <a:r>
              <a:rPr lang="en-US" b="1" dirty="0" smtClean="0"/>
              <a:t>independent</a:t>
            </a:r>
          </a:p>
          <a:p>
            <a:pPr marL="514350" indent="-514350">
              <a:buNone/>
              <a:defRPr/>
            </a:pPr>
            <a:endParaRPr lang="en-US" dirty="0" smtClean="0"/>
          </a:p>
          <a:p>
            <a:pPr marL="514350" indent="-514350">
              <a:buNone/>
              <a:defRPr/>
            </a:pPr>
            <a:r>
              <a:rPr lang="en-US" i="1" dirty="0" smtClean="0"/>
              <a:t>3. Of course, her choice of subject matter surprised no one </a:t>
            </a:r>
            <a:r>
              <a:rPr lang="en-US" dirty="0" smtClean="0"/>
              <a:t>since Jordan had long been known as an important ethical force in American politics.</a:t>
            </a:r>
          </a:p>
          <a:p>
            <a:pPr marL="514350" indent="-514350">
              <a:buNone/>
              <a:defRPr/>
            </a:pPr>
            <a:r>
              <a:rPr lang="en-US" b="1" dirty="0" smtClean="0"/>
              <a:t>independent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a sentence?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sentences is a word group that contains a subject and a verb that expresses a complete thought.</a:t>
            </a:r>
          </a:p>
          <a:p>
            <a:endParaRPr lang="en-US" sz="4400" dirty="0" smtClean="0"/>
          </a:p>
          <a:p>
            <a:pPr lvl="1"/>
            <a:r>
              <a:rPr lang="en-US" sz="4400" dirty="0" smtClean="0"/>
              <a:t>Verbs are also called predicates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Purposes of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Declarative~ </a:t>
            </a:r>
            <a:r>
              <a:rPr lang="en-US" dirty="0" smtClean="0"/>
              <a:t>A statement</a:t>
            </a:r>
          </a:p>
          <a:p>
            <a:r>
              <a:rPr lang="en-US" b="1" dirty="0" smtClean="0"/>
              <a:t>Interrogative</a:t>
            </a:r>
            <a:r>
              <a:rPr lang="en-US" dirty="0" smtClean="0"/>
              <a:t>~ A question</a:t>
            </a:r>
          </a:p>
          <a:p>
            <a:r>
              <a:rPr lang="en-US" b="1" dirty="0" smtClean="0"/>
              <a:t>Imperative </a:t>
            </a:r>
            <a:r>
              <a:rPr lang="en-US" dirty="0" smtClean="0"/>
              <a:t>~ A command</a:t>
            </a:r>
          </a:p>
          <a:p>
            <a:r>
              <a:rPr lang="en-US" b="1" dirty="0" smtClean="0"/>
              <a:t>Exclamatory</a:t>
            </a:r>
            <a:r>
              <a:rPr lang="en-US" dirty="0" smtClean="0"/>
              <a:t> ~ Shows emotion</a:t>
            </a:r>
          </a:p>
          <a:p>
            <a:pPr lvl="1"/>
            <a:r>
              <a:rPr lang="en-US" dirty="0" smtClean="0"/>
              <a:t>What is the purpose of the following sentences:</a:t>
            </a:r>
          </a:p>
          <a:p>
            <a:pPr lvl="2"/>
            <a:r>
              <a:rPr lang="en-US" dirty="0" smtClean="0"/>
              <a:t>Can you picture a robot twenty-five feet tall?</a:t>
            </a:r>
          </a:p>
          <a:p>
            <a:pPr lvl="3"/>
            <a:r>
              <a:rPr lang="en-US" b="1" dirty="0" smtClean="0"/>
              <a:t>interrogative</a:t>
            </a:r>
          </a:p>
          <a:p>
            <a:pPr lvl="2"/>
            <a:r>
              <a:rPr lang="en-US" dirty="0" smtClean="0"/>
              <a:t>Step up and say hello to Beetle.</a:t>
            </a:r>
          </a:p>
          <a:p>
            <a:pPr lvl="3"/>
            <a:r>
              <a:rPr lang="en-US" b="1" dirty="0" smtClean="0"/>
              <a:t>Imperative</a:t>
            </a:r>
          </a:p>
          <a:p>
            <a:pPr lvl="2"/>
            <a:r>
              <a:rPr lang="en-US" dirty="0" smtClean="0"/>
              <a:t>Perhaps you have heard of CAM, an even more advanced robot.</a:t>
            </a:r>
          </a:p>
          <a:p>
            <a:pPr lvl="3"/>
            <a:r>
              <a:rPr lang="en-US" b="1" dirty="0" smtClean="0"/>
              <a:t>Declarative</a:t>
            </a:r>
          </a:p>
          <a:p>
            <a:pPr lvl="2"/>
            <a:r>
              <a:rPr lang="en-US" dirty="0" smtClean="0"/>
              <a:t>What an amazing creation it is!</a:t>
            </a:r>
          </a:p>
          <a:p>
            <a:pPr lvl="3"/>
            <a:r>
              <a:rPr lang="en-US" b="1" dirty="0" smtClean="0"/>
              <a:t>Exclamatory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and Predicates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Sentences consist of two basic parts:</a:t>
            </a:r>
          </a:p>
          <a:p>
            <a:pPr lvl="1"/>
            <a:r>
              <a:rPr lang="en-US" dirty="0" smtClean="0"/>
              <a:t>Subject</a:t>
            </a:r>
          </a:p>
          <a:p>
            <a:pPr lvl="2"/>
            <a:r>
              <a:rPr lang="en-US" dirty="0" smtClean="0"/>
              <a:t>Tells whom or what the sentence or clause is about</a:t>
            </a:r>
          </a:p>
          <a:p>
            <a:pPr lvl="1"/>
            <a:r>
              <a:rPr lang="en-US" dirty="0" smtClean="0"/>
              <a:t>Predicate</a:t>
            </a:r>
          </a:p>
          <a:p>
            <a:pPr lvl="2"/>
            <a:r>
              <a:rPr lang="en-US" dirty="0" smtClean="0"/>
              <a:t>Tells something about the subject</a:t>
            </a:r>
          </a:p>
          <a:p>
            <a:pPr lvl="2">
              <a:buNone/>
            </a:pPr>
            <a:r>
              <a:rPr lang="en-US" b="1" dirty="0" smtClean="0"/>
              <a:t>            SUBJECT                                  PREDICATE</a:t>
            </a:r>
          </a:p>
          <a:p>
            <a:pPr lvl="2">
              <a:buNone/>
            </a:pPr>
            <a:r>
              <a:rPr lang="en-US" dirty="0" smtClean="0"/>
              <a:t>Some residents of the desert           can survive a long drought</a:t>
            </a:r>
          </a:p>
          <a:p>
            <a:pPr lvl="2">
              <a:buNone/>
            </a:pPr>
            <a:r>
              <a:rPr lang="en-US" b="1" dirty="0" smtClean="0"/>
              <a:t>        PREDICATE                                   SUBJECT       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Particularly noteworthy is              the Australian frog.</a:t>
            </a:r>
          </a:p>
          <a:p>
            <a:pPr lvl="2">
              <a:buNone/>
            </a:pPr>
            <a:endParaRPr lang="en-US" b="1" dirty="0" smtClean="0"/>
          </a:p>
          <a:p>
            <a:pPr lvl="2">
              <a:buNone/>
            </a:pPr>
            <a:r>
              <a:rPr lang="en-US" b="1" dirty="0" smtClean="0"/>
              <a:t>PREDICATE                      SUBJECT                    PREDICATE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How can                          an animal                         survive that long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191794" y="4038600"/>
            <a:ext cx="456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191794" y="4647406"/>
            <a:ext cx="456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124994" y="5638006"/>
            <a:ext cx="456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410994" y="5638006"/>
            <a:ext cx="456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Subject and Predicate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each of the following examples, the words labeled make up the </a:t>
            </a:r>
            <a:r>
              <a:rPr lang="en-US" b="1" dirty="0" smtClean="0"/>
              <a:t>complete subject and predicate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complete subject and predicate </a:t>
            </a:r>
            <a:r>
              <a:rPr lang="en-US" dirty="0" smtClean="0"/>
              <a:t>are the subject and predicate and their modifiers.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276600"/>
            <a:ext cx="838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en-US" b="1" dirty="0" smtClean="0"/>
              <a:t>      SUBJECT                                                 PREDICATE</a:t>
            </a:r>
          </a:p>
          <a:p>
            <a:pPr lvl="2">
              <a:buNone/>
            </a:pPr>
            <a:r>
              <a:rPr lang="en-US" dirty="0" smtClean="0"/>
              <a:t>Some residents of the desert           can survive a long drought</a:t>
            </a:r>
          </a:p>
          <a:p>
            <a:pPr lvl="2">
              <a:buNone/>
            </a:pPr>
            <a:r>
              <a:rPr lang="en-US" b="1" dirty="0" smtClean="0"/>
              <a:t>        PREDICATE                                   SUBJECT       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Particularly noteworthy is              the Australian frog.</a:t>
            </a:r>
          </a:p>
          <a:p>
            <a:pPr lvl="2">
              <a:buNone/>
            </a:pPr>
            <a:endParaRPr lang="en-US" b="1" dirty="0" smtClean="0"/>
          </a:p>
          <a:p>
            <a:pPr lvl="2">
              <a:buNone/>
            </a:pPr>
            <a:r>
              <a:rPr lang="en-US" b="1" dirty="0" smtClean="0"/>
              <a:t>PREDICATE                      SUBJECT                    PREDICATE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How can                          an animal                         survive that long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658394" y="3733006"/>
            <a:ext cx="456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658394" y="4342606"/>
            <a:ext cx="456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743994" y="4952206"/>
            <a:ext cx="456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801394" y="4952206"/>
            <a:ext cx="456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Subject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main word or word groups that tells whom or what the sentences is about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dog with this pedigree is usually nervous.</a:t>
            </a:r>
          </a:p>
          <a:p>
            <a:pPr lvl="2"/>
            <a:r>
              <a:rPr lang="en-US" dirty="0" smtClean="0"/>
              <a:t>A dog with this pedigree ~ </a:t>
            </a:r>
            <a:r>
              <a:rPr lang="en-US" b="1" dirty="0" smtClean="0"/>
              <a:t>Complete subject</a:t>
            </a:r>
          </a:p>
          <a:p>
            <a:pPr lvl="2"/>
            <a:r>
              <a:rPr lang="en-US" dirty="0" smtClean="0"/>
              <a:t>Dog ~ </a:t>
            </a:r>
            <a:r>
              <a:rPr lang="en-US" b="1" dirty="0" smtClean="0"/>
              <a:t>Simple subject</a:t>
            </a:r>
          </a:p>
          <a:p>
            <a:pPr lvl="1"/>
            <a:r>
              <a:rPr lang="en-US" dirty="0" smtClean="0"/>
              <a:t>Both of these cockatiels are for sale.</a:t>
            </a:r>
          </a:p>
          <a:p>
            <a:pPr lvl="2"/>
            <a:r>
              <a:rPr lang="en-US" dirty="0" smtClean="0"/>
              <a:t>Both of these cockatiels ~ </a:t>
            </a:r>
            <a:r>
              <a:rPr lang="en-US" b="1" dirty="0" smtClean="0"/>
              <a:t>Complete subject</a:t>
            </a:r>
          </a:p>
          <a:p>
            <a:pPr lvl="2"/>
            <a:r>
              <a:rPr lang="en-US" dirty="0" smtClean="0"/>
              <a:t>Cockatiels ~  </a:t>
            </a:r>
            <a:r>
              <a:rPr lang="en-US" b="1" dirty="0" smtClean="0"/>
              <a:t>Simple subject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Predicate (Verb)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main word or words that tells something about the subject.</a:t>
            </a:r>
          </a:p>
          <a:p>
            <a:pPr lvl="1"/>
            <a:r>
              <a:rPr lang="en-US" i="1" dirty="0" smtClean="0"/>
              <a:t>Spiders snare their prey in intricate webs.</a:t>
            </a:r>
          </a:p>
          <a:p>
            <a:pPr lvl="2"/>
            <a:r>
              <a:rPr lang="en-US" b="1" dirty="0" smtClean="0"/>
              <a:t>Complete: </a:t>
            </a:r>
            <a:r>
              <a:rPr lang="en-US" dirty="0" smtClean="0"/>
              <a:t>snare their prey in intricate webs</a:t>
            </a:r>
          </a:p>
          <a:p>
            <a:pPr lvl="2"/>
            <a:r>
              <a:rPr lang="en-US" b="1" dirty="0" smtClean="0"/>
              <a:t>Simple: </a:t>
            </a:r>
            <a:r>
              <a:rPr lang="en-US" dirty="0" smtClean="0"/>
              <a:t>snare</a:t>
            </a:r>
          </a:p>
          <a:p>
            <a:pPr lvl="1"/>
            <a:r>
              <a:rPr lang="en-US" i="1" dirty="0" smtClean="0"/>
              <a:t>Rosa has been looking for you all morning.</a:t>
            </a:r>
          </a:p>
          <a:p>
            <a:pPr lvl="2"/>
            <a:r>
              <a:rPr lang="en-US" b="1" dirty="0" smtClean="0"/>
              <a:t>Complete</a:t>
            </a:r>
            <a:r>
              <a:rPr lang="en-US" dirty="0" smtClean="0"/>
              <a:t>: has been looking for you all morning</a:t>
            </a:r>
          </a:p>
          <a:p>
            <a:pPr lvl="2"/>
            <a:r>
              <a:rPr lang="en-US" b="1" dirty="0" smtClean="0"/>
              <a:t>Simple: </a:t>
            </a:r>
            <a:r>
              <a:rPr lang="en-US" dirty="0" smtClean="0"/>
              <a:t>has been looking </a:t>
            </a:r>
          </a:p>
          <a:p>
            <a:pPr lvl="1"/>
            <a:r>
              <a:rPr lang="en-US" i="1" dirty="0" smtClean="0"/>
              <a:t>Have my keys been found?</a:t>
            </a:r>
          </a:p>
          <a:p>
            <a:pPr lvl="2"/>
            <a:r>
              <a:rPr lang="en-US" b="1" dirty="0" smtClean="0"/>
              <a:t>Complete: </a:t>
            </a:r>
            <a:r>
              <a:rPr lang="en-US" dirty="0" smtClean="0"/>
              <a:t>Have been found</a:t>
            </a:r>
          </a:p>
          <a:p>
            <a:pPr lvl="2"/>
            <a:r>
              <a:rPr lang="en-US" b="1" dirty="0" smtClean="0"/>
              <a:t>Simple: </a:t>
            </a:r>
            <a:r>
              <a:rPr lang="en-US" dirty="0" smtClean="0"/>
              <a:t>Have been found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Write out </a:t>
            </a:r>
            <a:r>
              <a:rPr lang="en-US" dirty="0" smtClean="0"/>
              <a:t>the complete subject for each sentence.</a:t>
            </a:r>
          </a:p>
          <a:p>
            <a:r>
              <a:rPr lang="en-US" u="sng" dirty="0" smtClean="0"/>
              <a:t>Underline </a:t>
            </a:r>
            <a:r>
              <a:rPr lang="en-US" dirty="0" smtClean="0"/>
              <a:t>the simple subject.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of the townspeople ran from the burning building.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I am able to know what I am thinking.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saber toothed tiger is a good example of an extinct predator.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All of the </a:t>
            </a:r>
            <a:r>
              <a:rPr lang="en-US" b="1" u="sng" dirty="0" smtClean="0"/>
              <a:t>townspeople</a:t>
            </a:r>
            <a:r>
              <a:rPr lang="en-US" b="1" dirty="0" smtClean="0"/>
              <a:t> </a:t>
            </a:r>
            <a:r>
              <a:rPr lang="en-US" dirty="0" smtClean="0"/>
              <a:t>ran from the burning building.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Only </a:t>
            </a:r>
            <a:r>
              <a:rPr lang="en-US" b="1" u="sng" dirty="0" smtClean="0"/>
              <a:t>I</a:t>
            </a:r>
            <a:r>
              <a:rPr lang="en-US" dirty="0" smtClean="0"/>
              <a:t> am able to know what I am thinking.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saber toothed </a:t>
            </a:r>
            <a:r>
              <a:rPr lang="en-US" b="1" u="sng" dirty="0" smtClean="0"/>
              <a:t>tiger</a:t>
            </a:r>
            <a:r>
              <a:rPr lang="en-US" b="1" dirty="0" smtClean="0"/>
              <a:t> </a:t>
            </a:r>
            <a:r>
              <a:rPr lang="en-US" dirty="0" smtClean="0"/>
              <a:t>is a good example of an extinct predator.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</TotalTime>
  <Words>980</Words>
  <Application>Microsoft Office PowerPoint</Application>
  <PresentationFormat>On-screen Show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Grammar Unit 2: The Parts of a Sentence</vt:lpstr>
      <vt:lpstr>What is a sentence?</vt:lpstr>
      <vt:lpstr>Purposes of a Sentence</vt:lpstr>
      <vt:lpstr>Subject and Predicates</vt:lpstr>
      <vt:lpstr>Complete Subject and Predicate</vt:lpstr>
      <vt:lpstr>Simple Subject </vt:lpstr>
      <vt:lpstr>Simple Predicate (Verb)</vt:lpstr>
      <vt:lpstr>Practice!</vt:lpstr>
      <vt:lpstr>Answers!</vt:lpstr>
      <vt:lpstr>Practice!</vt:lpstr>
      <vt:lpstr>Answers!</vt:lpstr>
      <vt:lpstr>Sentence Fragments</vt:lpstr>
      <vt:lpstr>Sentence Fragments (cont)</vt:lpstr>
      <vt:lpstr>Practice!</vt:lpstr>
      <vt:lpstr>Answers!</vt:lpstr>
      <vt:lpstr>Clauses!</vt:lpstr>
      <vt:lpstr>Subordinate Clause </vt:lpstr>
      <vt:lpstr>Practice with independent/dependent clauses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Unit 2: The Parts of a Sentence</dc:title>
  <dc:creator>pete</dc:creator>
  <cp:lastModifiedBy>pete</cp:lastModifiedBy>
  <cp:revision>16</cp:revision>
  <dcterms:created xsi:type="dcterms:W3CDTF">2012-09-28T16:49:20Z</dcterms:created>
  <dcterms:modified xsi:type="dcterms:W3CDTF">2012-10-02T12:40:06Z</dcterms:modified>
</cp:coreProperties>
</file>